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77650" cy="13716000"/>
  <p:notesSz cx="6858000" cy="9144000"/>
  <p:embeddedFontLst>
    <p:embeddedFont>
      <p:font typeface="Lato Light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nIteBE6dsBrcL8ukjgbTV7nDe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5B9C7D-B653-4D96-B5C3-37FBCBE6D94B}">
  <a:tblStyle styleId="{AE5B9C7D-B653-4D96-B5C3-37FBCBE6D94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96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da88eb2a82_20_31"/>
          <p:cNvSpPr txBox="1">
            <a:spLocks noGrp="1"/>
          </p:cNvSpPr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15" name="Google Shape;15;gda88eb2a82_20_31"/>
          <p:cNvSpPr txBox="1">
            <a:spLocks noGrp="1"/>
          </p:cNvSpPr>
          <p:nvPr>
            <p:ph type="subTitle" idx="1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6" name="Google Shape;16;gda88eb2a82_20_31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da88eb2a82_20_66"/>
          <p:cNvSpPr txBox="1">
            <a:spLocks noGrp="1"/>
          </p:cNvSpPr>
          <p:nvPr>
            <p:ph type="title" hasCustomPrompt="1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gda88eb2a82_20_66"/>
          <p:cNvSpPr txBox="1">
            <a:spLocks noGrp="1"/>
          </p:cNvSpPr>
          <p:nvPr>
            <p:ph type="body" idx="1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da88eb2a82_20_66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da88eb2a82_20_70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gda88eb2a82_20_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da88eb2a82_20_7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gda88eb2a82_20_7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gda88eb2a82_20_7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a88eb2a82_20_7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da88eb2a82_20_7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da88eb2a82_20_7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" name="Google Shape;63;gda88eb2a82_20_7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gda88eb2a82_20_7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gda88eb2a82_20_7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gda88eb2a82_20_7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da88eb2a82_20_7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gda88eb2a82_20_7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da88eb2a82_20_7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da88eb2a82_20_7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da88eb2a82_20_7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gda88eb2a82_20_7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gda88eb2a82_20_7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" name="Google Shape;74;gda88eb2a82_20_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da88eb2a82_20_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da88eb2a82_20_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da88eb2a82_20_7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da88eb2a82_20_9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da88eb2a82_20_96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gda88eb2a82_20_96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da88eb2a82_20_96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gda88eb2a82_20_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da88eb2a82_20_10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29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da88eb2a82_20_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gda88eb2a82_20_102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gda88eb2a82_20_102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gda88eb2a82_20_102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gda88eb2a82_20_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1" name="Google Shape;91;gda88eb2a82_20_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gda88eb2a82_20_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gda88eb2a82_20_10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a88eb2a82_20_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gda88eb2a82_20_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7" name="Google Shape;97;gda88eb2a82_20_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gda88eb2a82_20_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gda88eb2a82_20_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gda88eb2a82_20_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gda88eb2a82_20_112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da88eb2a82_20_35"/>
          <p:cNvSpPr txBox="1">
            <a:spLocks noGrp="1"/>
          </p:cNvSpPr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9" name="Google Shape;19;gda88eb2a82_20_35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da88eb2a82_20_38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da88eb2a82_20_38"/>
          <p:cNvSpPr txBox="1">
            <a:spLocks noGrp="1"/>
          </p:cNvSpPr>
          <p:nvPr>
            <p:ph type="body" idx="1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da88eb2a82_20_38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da88eb2a82_20_42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da88eb2a82_20_42"/>
          <p:cNvSpPr txBox="1">
            <a:spLocks noGrp="1"/>
          </p:cNvSpPr>
          <p:nvPr>
            <p:ph type="body" idx="1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7" name="Google Shape;27;gda88eb2a82_20_42"/>
          <p:cNvSpPr txBox="1">
            <a:spLocks noGrp="1"/>
          </p:cNvSpPr>
          <p:nvPr>
            <p:ph type="body" idx="2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8" name="Google Shape;28;gda88eb2a82_20_42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da88eb2a82_20_47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da88eb2a82_20_47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da88eb2a82_20_50"/>
          <p:cNvSpPr txBox="1">
            <a:spLocks noGrp="1"/>
          </p:cNvSpPr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gda88eb2a82_20_50"/>
          <p:cNvSpPr txBox="1">
            <a:spLocks noGrp="1"/>
          </p:cNvSpPr>
          <p:nvPr>
            <p:ph type="body" idx="1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5" name="Google Shape;35;gda88eb2a82_20_50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da88eb2a82_20_54"/>
          <p:cNvSpPr txBox="1">
            <a:spLocks noGrp="1"/>
          </p:cNvSpPr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8" name="Google Shape;38;gda88eb2a82_20_54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da88eb2a82_20_57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da88eb2a82_20_57"/>
          <p:cNvSpPr txBox="1">
            <a:spLocks noGrp="1"/>
          </p:cNvSpPr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spcFirstLastPara="1" wrap="square" lIns="243750" tIns="243750" rIns="243750" bIns="2437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42" name="Google Shape;42;gda88eb2a82_20_57"/>
          <p:cNvSpPr txBox="1">
            <a:spLocks noGrp="1"/>
          </p:cNvSpPr>
          <p:nvPr>
            <p:ph type="subTitle" idx="1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3" name="Google Shape;43;gda88eb2a82_20_57"/>
          <p:cNvSpPr txBox="1">
            <a:spLocks noGrp="1"/>
          </p:cNvSpPr>
          <p:nvPr>
            <p:ph type="body" idx="2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da88eb2a82_20_57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a88eb2a82_20_63"/>
          <p:cNvSpPr txBox="1">
            <a:spLocks noGrp="1"/>
          </p:cNvSpPr>
          <p:nvPr>
            <p:ph type="body" idx="1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da88eb2a82_20_63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a88eb2a82_20_27"/>
          <p:cNvSpPr txBox="1">
            <a:spLocks noGrp="1"/>
          </p:cNvSpPr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da88eb2a82_20_27"/>
          <p:cNvSpPr txBox="1">
            <a:spLocks noGrp="1"/>
          </p:cNvSpPr>
          <p:nvPr>
            <p:ph type="body" idx="1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da88eb2a82_20_27"/>
          <p:cNvSpPr txBox="1">
            <a:spLocks noGrp="1"/>
          </p:cNvSpPr>
          <p:nvPr>
            <p:ph type="sldNum" idx="12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10/servic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7500" b="1">
                <a:latin typeface="Roboto"/>
                <a:ea typeface="Roboto"/>
                <a:cs typeface="Roboto"/>
                <a:sym typeface="Roboto"/>
              </a:rPr>
              <a:t>Network Analysis</a:t>
            </a:r>
            <a:endParaRPr sz="7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endParaRPr sz="7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>
                <a:latin typeface="Roboto"/>
                <a:ea typeface="Roboto"/>
                <a:cs typeface="Roboto"/>
                <a:sym typeface="Roboto"/>
              </a:rPr>
              <a:t>Henry Bartechko</a:t>
            </a:r>
            <a:endParaRPr sz="3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>
                <a:latin typeface="Roboto"/>
                <a:ea typeface="Roboto"/>
                <a:cs typeface="Roboto"/>
                <a:sym typeface="Roboto"/>
              </a:rPr>
              <a:t>Gayle Johnson</a:t>
            </a:r>
            <a:endParaRPr sz="3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>
                <a:latin typeface="Roboto"/>
                <a:ea typeface="Roboto"/>
                <a:cs typeface="Roboto"/>
                <a:sym typeface="Roboto"/>
              </a:rPr>
              <a:t>David Miles</a:t>
            </a:r>
            <a:endParaRPr sz="3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>
                <a:latin typeface="Roboto"/>
                <a:ea typeface="Roboto"/>
                <a:cs typeface="Roboto"/>
                <a:sym typeface="Roboto"/>
              </a:rPr>
              <a:t>Semeho Quadjovie </a:t>
            </a:r>
            <a:endParaRPr sz="3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>
                <a:latin typeface="Roboto"/>
                <a:ea typeface="Roboto"/>
                <a:cs typeface="Roboto"/>
                <a:sym typeface="Roboto"/>
              </a:rPr>
              <a:t>Ryan Cox</a:t>
            </a:r>
            <a:endParaRPr sz="3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3500" b="1">
                <a:latin typeface="Roboto"/>
                <a:ea typeface="Roboto"/>
                <a:cs typeface="Roboto"/>
                <a:sym typeface="Roboto"/>
              </a:rPr>
              <a:t>Jay Giunta</a:t>
            </a:r>
            <a:endParaRPr sz="3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Web Browsing</a:t>
            </a:r>
            <a:endParaRPr/>
          </a:p>
        </p:txBody>
      </p: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Normal Activity: Web Browsing</a:t>
            </a:r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123420" y="2868750"/>
            <a:ext cx="82152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interested party at 172.16.4.205 visited the website mysocalledshaos.com to peruse the blog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020" y="1575600"/>
            <a:ext cx="15552051" cy="1138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50" y="6988250"/>
            <a:ext cx="7809848" cy="57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Malicious Activity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189" name="Google Shape;189;p1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Downloading Malware</a:t>
            </a:r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Malicious Activity: Downloading Malware</a:t>
            </a: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body" idx="3"/>
          </p:nvPr>
        </p:nvSpPr>
        <p:spPr>
          <a:xfrm>
            <a:off x="32592" y="188161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  </a:t>
            </a:r>
            <a:r>
              <a:rPr lang="en-US" sz="3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traffic observed includes multiple HTTP GET &amp; POST requests from 10.6.12.203. Protocols used include HTTP &amp; TCP.</a:t>
            </a:r>
            <a:endParaRPr sz="3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 </a:t>
            </a:r>
            <a:r>
              <a:rPr lang="en-US" sz="3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user was browsing a website with an IP address of 205.185.125.104, where the user was redirected to malicious webpage.</a:t>
            </a:r>
            <a:endParaRPr sz="3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 </a:t>
            </a:r>
            <a:r>
              <a:rPr lang="en-US" sz="3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file ‘june11.dll’ is a Trojan.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9" name="Google Shape;1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5" y="6688625"/>
            <a:ext cx="14003866" cy="565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7825" y="6612425"/>
            <a:ext cx="12023451" cy="63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Downloading Torrent</a:t>
            </a:r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Malicious Activity: Downloading Torrent</a:t>
            </a:r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body" idx="3"/>
          </p:nvPr>
        </p:nvSpPr>
        <p:spPr>
          <a:xfrm>
            <a:off x="-33" y="2028442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  </a:t>
            </a:r>
            <a:r>
              <a:rPr lang="en-US" sz="3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Downloading, web browsing, and general search traffic via HTTP GET requests.</a:t>
            </a:r>
            <a:endParaRPr sz="3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 - </a:t>
            </a:r>
            <a:r>
              <a:rPr lang="en-US" sz="3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Specifically, the user was searching ‘publicdomaintorrents.com’ for downloading potentially </a:t>
            </a:r>
            <a:r>
              <a:rPr lang="en-US" sz="3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illegal/undesirable content.</a:t>
            </a:r>
            <a:endParaRPr sz="3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 </a:t>
            </a:r>
            <a:r>
              <a:rPr lang="en-US" sz="3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 “interesting file” is a torrent file titled ‘Betty_Boop_Rhythm_on_the_Reservation.avi.torrent’.</a:t>
            </a:r>
            <a:endParaRPr sz="3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10" name="Google Shape;210;p14"/>
          <p:cNvPicPr preferRelativeResize="0"/>
          <p:nvPr/>
        </p:nvPicPr>
        <p:blipFill rotWithShape="1">
          <a:blip r:embed="rId3">
            <a:alphaModFix/>
          </a:blip>
          <a:srcRect t="9575"/>
          <a:stretch/>
        </p:blipFill>
        <p:spPr>
          <a:xfrm>
            <a:off x="2541638" y="6930800"/>
            <a:ext cx="19294226" cy="61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4"/>
          <p:cNvSpPr/>
          <p:nvPr/>
        </p:nvSpPr>
        <p:spPr>
          <a:xfrm>
            <a:off x="363350" y="10385625"/>
            <a:ext cx="2178300" cy="111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363350" y="8206775"/>
            <a:ext cx="2144400" cy="6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 txBox="1"/>
          <p:nvPr/>
        </p:nvSpPr>
        <p:spPr>
          <a:xfrm>
            <a:off x="798800" y="8308700"/>
            <a:ext cx="14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No. 69706</a:t>
            </a:r>
            <a:endParaRPr/>
          </a:p>
        </p:txBody>
      </p:sp>
      <p:sp>
        <p:nvSpPr>
          <p:cNvPr id="214" name="Google Shape;214;p14"/>
          <p:cNvSpPr txBox="1"/>
          <p:nvPr/>
        </p:nvSpPr>
        <p:spPr>
          <a:xfrm>
            <a:off x="549650" y="10714650"/>
            <a:ext cx="16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Request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The End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220" name="Google Shape;220;p1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14" name="Google Shape;114;p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18" name="Google Shape;118;p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/>
              <a:t>Traffic Profile</a:t>
            </a:r>
            <a:endParaRPr/>
          </a:p>
        </p:txBody>
      </p:sp>
      <p:sp>
        <p:nvSpPr>
          <p:cNvPr id="119" name="Google Shape;119;p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/>
              <a:t>Normal Activity</a:t>
            </a:r>
            <a:endParaRPr/>
          </a:p>
        </p:txBody>
      </p:sp>
      <p:sp>
        <p:nvSpPr>
          <p:cNvPr id="120" name="Google Shape;120;p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r>
              <a:rPr lang="en-US" sz="4800" b="1"/>
              <a:t>[Insert Here]</a:t>
            </a:r>
            <a:endParaRPr sz="4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3700"/>
              <a:buNone/>
            </a:pPr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3935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Address Range: 192.168.1.0/24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Netmask:255.255.255.0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Gateway:192.168.1.1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800">
                <a:latin typeface="Roboto Black"/>
                <a:ea typeface="Roboto Black"/>
                <a:cs typeface="Roboto Black"/>
                <a:sym typeface="Roboto Black"/>
              </a:rPr>
              <a:t>Machines </a:t>
            </a:r>
            <a:endParaRPr sz="28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Windows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Hypervisor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192.168.1.105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Linux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Capstone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192.168.1.100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Linux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ELK Stack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192.168.1.110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Linux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Target 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IPv4: 192.168.1.90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OS: 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/>
              <a:t>Hostname: Kali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Network Topology</a:t>
            </a:r>
            <a:endParaRPr/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 l="22117" t="21951" r="17605" b="10775"/>
          <a:stretch/>
        </p:blipFill>
        <p:spPr>
          <a:xfrm>
            <a:off x="514350" y="2427933"/>
            <a:ext cx="17313325" cy="10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>
            <a:spLocks noGrp="1"/>
          </p:cNvSpPr>
          <p:nvPr>
            <p:ph type="subTitle" idx="3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Network Topology: Diagram &amp; IP Addresses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3" name="Google Shape;143;p5"/>
          <p:cNvGraphicFramePr/>
          <p:nvPr/>
        </p:nvGraphicFramePr>
        <p:xfrm>
          <a:off x="952475" y="4073200"/>
          <a:ext cx="21995625" cy="8229480"/>
        </p:xfrm>
        <a:graphic>
          <a:graphicData uri="http://schemas.openxmlformats.org/drawingml/2006/table">
            <a:tbl>
              <a:tblPr>
                <a:noFill/>
                <a:tableStyleId>{AE5B9C7D-B653-4D96-B5C3-37FBCBE6D94B}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CWE-521: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Weak Password Requirements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Username: michael</a:t>
                      </a:r>
                      <a:endParaRPr sz="3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Password: michael</a:t>
                      </a:r>
                      <a:endParaRPr sz="3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policy 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does not require that users should have strong passwords, which makes it easier for attackers to compromise user accounts.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Control: 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could easily guess user passwords and gain access user accounts.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CWE-540: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Inclusion of Sensitive Information in Source Code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sng" strike="noStrike" cap="non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http://192.168.1.110/service.html</a:t>
                      </a:r>
                      <a:endParaRPr sz="3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page source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 code on a web server or repository often contains sensitive information and should generally not be accessible to users.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Confidentiality: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llows an attacker to understand the logic of the script and extract extremely useful information such as code bugs or logins and passwords.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CVE-2015-6565: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OpenSSH 6.8 &lt; 6.9 - 'PTY' Local Privilege Escalation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sudo python -c ‘import pty; pty.spawn(“/bin/bash”)’;</a:t>
                      </a:r>
                      <a:endParaRPr sz="3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local users to cause a denial of service (terminal disruption) or possibly have unspecified other impact by writing to a device, as demonstrated by writing an escape sequence.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Control: 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could easily escalate to root privileges using a simple python script</a:t>
                      </a: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" name="Google Shape;144;p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Critical Vulnerabilities: Target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Traffic Profile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150" name="Google Shape;150;p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1"/>
            <a:ext cx="24377652" cy="13712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>
            <a:spLocks noGrp="1"/>
          </p:cNvSpPr>
          <p:nvPr>
            <p:ph type="subTitle" idx="4294967295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Traffic Profile: Characteristics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b="1"/>
              <a:t>Purpose of Traffic on the Network</a:t>
            </a:r>
            <a:endParaRPr b="1"/>
          </a:p>
        </p:txBody>
      </p:sp>
      <p:sp>
        <p:nvSpPr>
          <p:cNvPr id="164" name="Google Shape;164;p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75" y="2958812"/>
            <a:ext cx="22202772" cy="99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Traffic Profile: Behavioral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Normal Activity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Microsoft Office PowerPoint</Application>
  <PresentationFormat>Custom</PresentationFormat>
  <Paragraphs>123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Roboto Black</vt:lpstr>
      <vt:lpstr>Roboto</vt:lpstr>
      <vt:lpstr>Roboto Medium</vt:lpstr>
      <vt:lpstr>Lato Light</vt:lpstr>
      <vt:lpstr>Arial</vt:lpstr>
      <vt:lpstr>Courier New</vt:lpstr>
      <vt:lpstr>Simple Light</vt:lpstr>
      <vt:lpstr>Final Engagement Attack, Defense &amp; Analysis of a Vulnerable Network Network Analysis  Henry Bartechko Gayle Johnson David Miles Semeho Quadjovie  Ryan Cox Jay Giunta </vt:lpstr>
      <vt:lpstr>Table of Contents</vt:lpstr>
      <vt:lpstr>Network Topology &amp; Critical Vulnerabilities   </vt:lpstr>
      <vt:lpstr>Network Topology</vt:lpstr>
      <vt:lpstr>Critical Vulnerabilities: Target 1</vt:lpstr>
      <vt:lpstr>Traffic Profile   </vt:lpstr>
      <vt:lpstr>PowerPoint Presentation</vt:lpstr>
      <vt:lpstr>Behavioral Analysis</vt:lpstr>
      <vt:lpstr>Normal Activity   </vt:lpstr>
      <vt:lpstr>Web Browsing</vt:lpstr>
      <vt:lpstr>Malicious Activity   </vt:lpstr>
      <vt:lpstr>Downloading Malware</vt:lpstr>
      <vt:lpstr>Downloading Torrent</vt:lpstr>
      <vt:lpstr>The End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Network Analysis  Henry Bartechko Gayle Johnson David Miles Semeho Quadjovie  Ryan Cox Jay Giunta </dc:title>
  <dc:creator>Henry</dc:creator>
  <cp:lastModifiedBy>Henry</cp:lastModifiedBy>
  <cp:revision>1</cp:revision>
  <dcterms:modified xsi:type="dcterms:W3CDTF">2021-06-01T11:53:19Z</dcterms:modified>
</cp:coreProperties>
</file>